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6" r:id="rId2"/>
    <p:sldId id="259" r:id="rId3"/>
    <p:sldId id="257" r:id="rId4"/>
    <p:sldId id="258" r:id="rId5"/>
    <p:sldId id="260" r:id="rId6"/>
    <p:sldId id="262" r:id="rId7"/>
    <p:sldId id="261" r:id="rId8"/>
    <p:sldId id="266" r:id="rId9"/>
    <p:sldId id="269" r:id="rId10"/>
    <p:sldId id="270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учкова Анастасия Денисовна" initials="ПАД" lastIdx="1" clrIdx="0">
    <p:extLst>
      <p:ext uri="{19B8F6BF-5375-455C-9EA6-DF929625EA0E}">
        <p15:presenceInfo xmlns:p15="http://schemas.microsoft.com/office/powerpoint/2012/main" userId="Пучкова Анастасия Денисо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DE75"/>
    <a:srgbClr val="FFE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6" y="14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8"/>
    </p:cViewPr>
  </p:sorterViewPr>
  <p:notesViewPr>
    <p:cSldViewPr snapToGrid="0" showGuides="1">
      <p:cViewPr varScale="1">
        <p:scale>
          <a:sx n="49" d="100"/>
          <a:sy n="49" d="100"/>
        </p:scale>
        <p:origin x="2668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7F9BA2-6FDE-4655-89F2-0D7F34C37EEF}" type="doc">
      <dgm:prSet loTypeId="urn:microsoft.com/office/officeart/2005/8/layout/venn2" loCatId="relationship" qsTypeId="urn:microsoft.com/office/officeart/2005/8/quickstyle/simple4" qsCatId="simple" csTypeId="urn:microsoft.com/office/officeart/2005/8/colors/accent3_4" csCatId="accent3" phldr="1"/>
      <dgm:spPr/>
      <dgm:t>
        <a:bodyPr/>
        <a:lstStyle/>
        <a:p>
          <a:endParaRPr lang="ru-RU"/>
        </a:p>
      </dgm:t>
    </dgm:pt>
    <dgm:pt modelId="{94A7777C-E72D-4474-BC88-51162AF928C1}">
      <dgm:prSet phldrT="[Текст]" custT="1"/>
      <dgm:spPr>
        <a:gradFill rotWithShape="0">
          <a:gsLst>
            <a:gs pos="52300">
              <a:srgbClr val="777777">
                <a:alpha val="80000"/>
              </a:srgbClr>
            </a:gs>
            <a:gs pos="0">
              <a:schemeClr val="tx1">
                <a:lumMod val="85000"/>
                <a:lumOff val="15000"/>
                <a:alpha val="80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satMod val="110000"/>
                <a:lumMod val="100000"/>
                <a:shade val="100000"/>
                <a:alpha val="8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algn="ctr"/>
          <a:r>
            <a:rPr lang="ru-RU" sz="2000" b="1" dirty="0">
              <a:solidFill>
                <a:schemeClr val="tx1">
                  <a:lumMod val="85000"/>
                  <a:lumOff val="15000"/>
                </a:schemeClr>
              </a:solidFill>
            </a:rPr>
            <a:t>512 торговых центра и </a:t>
          </a:r>
          <a:r>
            <a:rPr lang="ru-RU" sz="2000" b="1" i="0" dirty="0">
              <a:solidFill>
                <a:schemeClr val="tx1">
                  <a:lumMod val="85000"/>
                  <a:lumOff val="15000"/>
                </a:schemeClr>
              </a:solidFill>
            </a:rPr>
            <a:t>15 956 сетевых ресторанов в России</a:t>
          </a:r>
          <a:endParaRPr lang="ru-RU" sz="2000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390643A-F2C9-4EC5-B7B9-8604D981BE7B}" type="parTrans" cxnId="{C691407F-88B5-498E-B57B-BDD6AE08B21E}">
      <dgm:prSet/>
      <dgm:spPr/>
      <dgm:t>
        <a:bodyPr/>
        <a:lstStyle/>
        <a:p>
          <a:endParaRPr lang="ru-RU"/>
        </a:p>
      </dgm:t>
    </dgm:pt>
    <dgm:pt modelId="{CA141034-79DE-4E1A-9473-8CC984748E08}" type="sibTrans" cxnId="{C691407F-88B5-498E-B57B-BDD6AE08B21E}">
      <dgm:prSet/>
      <dgm:spPr/>
      <dgm:t>
        <a:bodyPr/>
        <a:lstStyle/>
        <a:p>
          <a:endParaRPr lang="ru-RU"/>
        </a:p>
      </dgm:t>
    </dgm:pt>
    <dgm:pt modelId="{851365AE-488D-41AF-880A-EF21C25DD201}">
      <dgm:prSet phldrT="[Текст]" custT="1"/>
      <dgm:spPr>
        <a:gradFill rotWithShape="0">
          <a:gsLst>
            <a:gs pos="0">
              <a:schemeClr val="tx1">
                <a:lumMod val="50000"/>
                <a:lumOff val="50000"/>
                <a:alpha val="80000"/>
              </a:schemeClr>
            </a:gs>
            <a:gs pos="50000">
              <a:schemeClr val="tx1">
                <a:lumMod val="50000"/>
                <a:lumOff val="50000"/>
                <a:alpha val="80000"/>
              </a:schemeClr>
            </a:gs>
            <a:gs pos="100000">
              <a:schemeClr val="bg1">
                <a:lumMod val="85000"/>
                <a:alpha val="80000"/>
              </a:schemeClr>
            </a:gs>
          </a:gsLst>
        </a:gradFill>
      </dgm:spPr>
      <dgm:t>
        <a:bodyPr/>
        <a:lstStyle/>
        <a:p>
          <a:r>
            <a:rPr lang="ru-RU" sz="1800" b="1" dirty="0">
              <a:solidFill>
                <a:schemeClr val="tx1">
                  <a:lumMod val="85000"/>
                  <a:lumOff val="15000"/>
                </a:schemeClr>
              </a:solidFill>
            </a:rPr>
            <a:t>74 торговых центра </a:t>
          </a:r>
          <a:r>
            <a:rPr lang="ru-RU" sz="1800" b="1" i="0" dirty="0">
              <a:solidFill>
                <a:schemeClr val="tx1">
                  <a:lumMod val="85000"/>
                  <a:lumOff val="15000"/>
                </a:schemeClr>
              </a:solidFill>
            </a:rPr>
            <a:t>6383 точки питания</a:t>
          </a:r>
          <a:r>
            <a:rPr lang="ru-RU" sz="1800" b="1" dirty="0">
              <a:solidFill>
                <a:schemeClr val="tx1">
                  <a:lumMod val="85000"/>
                  <a:lumOff val="15000"/>
                </a:schemeClr>
              </a:solidFill>
            </a:rPr>
            <a:t> в Ростовской области</a:t>
          </a:r>
        </a:p>
      </dgm:t>
    </dgm:pt>
    <dgm:pt modelId="{4DF5F082-6548-41EC-9CA8-A9C543730E53}" type="parTrans" cxnId="{2E5DA1F8-1B60-4EAB-B6DA-CAEB43633B12}">
      <dgm:prSet/>
      <dgm:spPr/>
      <dgm:t>
        <a:bodyPr/>
        <a:lstStyle/>
        <a:p>
          <a:endParaRPr lang="ru-RU"/>
        </a:p>
      </dgm:t>
    </dgm:pt>
    <dgm:pt modelId="{8D445A22-1BE5-49D1-9CB1-79931A990E0E}" type="sibTrans" cxnId="{2E5DA1F8-1B60-4EAB-B6DA-CAEB43633B12}">
      <dgm:prSet/>
      <dgm:spPr/>
      <dgm:t>
        <a:bodyPr/>
        <a:lstStyle/>
        <a:p>
          <a:endParaRPr lang="ru-RU"/>
        </a:p>
      </dgm:t>
    </dgm:pt>
    <dgm:pt modelId="{B3FA4DCF-BC90-4C49-AEF1-3F4BF39E0B3A}">
      <dgm:prSet phldrT="[Текст]" custT="1"/>
      <dgm:spPr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satMod val="103000"/>
                <a:lumMod val="102000"/>
                <a:tint val="94000"/>
                <a:alpha val="70000"/>
              </a:schemeClr>
            </a:gs>
            <a:gs pos="50000">
              <a:schemeClr val="bg1">
                <a:lumMod val="85000"/>
                <a:alpha val="70000"/>
              </a:schemeClr>
            </a:gs>
            <a:gs pos="100000">
              <a:schemeClr val="bg1">
                <a:alpha val="70000"/>
              </a:schemeClr>
            </a:gs>
          </a:gsLst>
        </a:gradFill>
      </dgm:spPr>
      <dgm:t>
        <a:bodyPr/>
        <a:lstStyle/>
        <a:p>
          <a:r>
            <a:rPr lang="ru-RU" sz="2400" b="1" dirty="0">
              <a:solidFill>
                <a:schemeClr val="tx1">
                  <a:lumMod val="85000"/>
                  <a:lumOff val="15000"/>
                </a:schemeClr>
              </a:solidFill>
            </a:rPr>
            <a:t>62 точки питания и 16 торговых центра в Таганроге</a:t>
          </a:r>
        </a:p>
      </dgm:t>
    </dgm:pt>
    <dgm:pt modelId="{B9418308-BB66-429F-B9D1-F5B77F885CE4}" type="parTrans" cxnId="{9EFCAE24-5E53-423C-AD48-CB4CBCC804F5}">
      <dgm:prSet/>
      <dgm:spPr/>
      <dgm:t>
        <a:bodyPr/>
        <a:lstStyle/>
        <a:p>
          <a:endParaRPr lang="ru-RU"/>
        </a:p>
      </dgm:t>
    </dgm:pt>
    <dgm:pt modelId="{13A4E898-4FA6-4BD7-91B8-CF04B1091FA7}" type="sibTrans" cxnId="{9EFCAE24-5E53-423C-AD48-CB4CBCC804F5}">
      <dgm:prSet/>
      <dgm:spPr/>
      <dgm:t>
        <a:bodyPr/>
        <a:lstStyle/>
        <a:p>
          <a:endParaRPr lang="ru-RU"/>
        </a:p>
      </dgm:t>
    </dgm:pt>
    <dgm:pt modelId="{25B2B57E-625A-47D3-8001-CAAE0F446348}" type="pres">
      <dgm:prSet presAssocID="{D47F9BA2-6FDE-4655-89F2-0D7F34C37EEF}" presName="Name0" presStyleCnt="0">
        <dgm:presLayoutVars>
          <dgm:chMax val="7"/>
          <dgm:resizeHandles val="exact"/>
        </dgm:presLayoutVars>
      </dgm:prSet>
      <dgm:spPr/>
    </dgm:pt>
    <dgm:pt modelId="{4CEF23CA-ED75-45F4-8860-5EA390F77981}" type="pres">
      <dgm:prSet presAssocID="{D47F9BA2-6FDE-4655-89F2-0D7F34C37EEF}" presName="comp1" presStyleCnt="0"/>
      <dgm:spPr/>
    </dgm:pt>
    <dgm:pt modelId="{E666A2FD-47A9-4E96-93DB-42FF70AC2A9D}" type="pres">
      <dgm:prSet presAssocID="{D47F9BA2-6FDE-4655-89F2-0D7F34C37EEF}" presName="circle1" presStyleLbl="node1" presStyleIdx="0" presStyleCnt="3" custLinFactNeighborX="-31188" custLinFactNeighborY="-5581"/>
      <dgm:spPr/>
    </dgm:pt>
    <dgm:pt modelId="{7958F567-B53E-485F-8384-F46CDB008F27}" type="pres">
      <dgm:prSet presAssocID="{D47F9BA2-6FDE-4655-89F2-0D7F34C37EEF}" presName="c1text" presStyleLbl="node1" presStyleIdx="0" presStyleCnt="3">
        <dgm:presLayoutVars>
          <dgm:bulletEnabled val="1"/>
        </dgm:presLayoutVars>
      </dgm:prSet>
      <dgm:spPr/>
    </dgm:pt>
    <dgm:pt modelId="{63C2E05E-C3EC-448E-B5F6-6A7747B4B446}" type="pres">
      <dgm:prSet presAssocID="{D47F9BA2-6FDE-4655-89F2-0D7F34C37EEF}" presName="comp2" presStyleCnt="0"/>
      <dgm:spPr/>
    </dgm:pt>
    <dgm:pt modelId="{421C40FD-4BB3-4E79-B03E-AF9788ED41BD}" type="pres">
      <dgm:prSet presAssocID="{D47F9BA2-6FDE-4655-89F2-0D7F34C37EEF}" presName="circle2" presStyleLbl="node1" presStyleIdx="1" presStyleCnt="3"/>
      <dgm:spPr/>
    </dgm:pt>
    <dgm:pt modelId="{CCA1C1BC-57E2-4EB4-960E-EE00A342218B}" type="pres">
      <dgm:prSet presAssocID="{D47F9BA2-6FDE-4655-89F2-0D7F34C37EEF}" presName="c2text" presStyleLbl="node1" presStyleIdx="1" presStyleCnt="3">
        <dgm:presLayoutVars>
          <dgm:bulletEnabled val="1"/>
        </dgm:presLayoutVars>
      </dgm:prSet>
      <dgm:spPr/>
    </dgm:pt>
    <dgm:pt modelId="{E2CF2221-CBB3-4E6A-86AE-A2012B44E23D}" type="pres">
      <dgm:prSet presAssocID="{D47F9BA2-6FDE-4655-89F2-0D7F34C37EEF}" presName="comp3" presStyleCnt="0"/>
      <dgm:spPr/>
    </dgm:pt>
    <dgm:pt modelId="{89417B39-477E-4C12-B5A1-A80DB9935180}" type="pres">
      <dgm:prSet presAssocID="{D47F9BA2-6FDE-4655-89F2-0D7F34C37EEF}" presName="circle3" presStyleLbl="node1" presStyleIdx="2" presStyleCnt="3"/>
      <dgm:spPr/>
    </dgm:pt>
    <dgm:pt modelId="{EE36EA00-B03D-4CC2-82B1-34B1559983CE}" type="pres">
      <dgm:prSet presAssocID="{D47F9BA2-6FDE-4655-89F2-0D7F34C37EE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9EFCAE24-5E53-423C-AD48-CB4CBCC804F5}" srcId="{D47F9BA2-6FDE-4655-89F2-0D7F34C37EEF}" destId="{B3FA4DCF-BC90-4C49-AEF1-3F4BF39E0B3A}" srcOrd="2" destOrd="0" parTransId="{B9418308-BB66-429F-B9D1-F5B77F885CE4}" sibTransId="{13A4E898-4FA6-4BD7-91B8-CF04B1091FA7}"/>
    <dgm:cxn modelId="{3DA0D726-D36A-491C-908E-22607E582C82}" type="presOf" srcId="{94A7777C-E72D-4474-BC88-51162AF928C1}" destId="{E666A2FD-47A9-4E96-93DB-42FF70AC2A9D}" srcOrd="0" destOrd="0" presId="urn:microsoft.com/office/officeart/2005/8/layout/venn2"/>
    <dgm:cxn modelId="{D02AE547-3238-4717-90C2-1776970BF0D9}" type="presOf" srcId="{B3FA4DCF-BC90-4C49-AEF1-3F4BF39E0B3A}" destId="{EE36EA00-B03D-4CC2-82B1-34B1559983CE}" srcOrd="1" destOrd="0" presId="urn:microsoft.com/office/officeart/2005/8/layout/venn2"/>
    <dgm:cxn modelId="{C691407F-88B5-498E-B57B-BDD6AE08B21E}" srcId="{D47F9BA2-6FDE-4655-89F2-0D7F34C37EEF}" destId="{94A7777C-E72D-4474-BC88-51162AF928C1}" srcOrd="0" destOrd="0" parTransId="{B390643A-F2C9-4EC5-B7B9-8604D981BE7B}" sibTransId="{CA141034-79DE-4E1A-9473-8CC984748E08}"/>
    <dgm:cxn modelId="{CC203698-DBCB-43E6-A6FC-810CAF4B131E}" type="presOf" srcId="{B3FA4DCF-BC90-4C49-AEF1-3F4BF39E0B3A}" destId="{89417B39-477E-4C12-B5A1-A80DB9935180}" srcOrd="0" destOrd="0" presId="urn:microsoft.com/office/officeart/2005/8/layout/venn2"/>
    <dgm:cxn modelId="{4E8A99A0-55F2-494C-9778-12FE3AEFD787}" type="presOf" srcId="{94A7777C-E72D-4474-BC88-51162AF928C1}" destId="{7958F567-B53E-485F-8384-F46CDB008F27}" srcOrd="1" destOrd="0" presId="urn:microsoft.com/office/officeart/2005/8/layout/venn2"/>
    <dgm:cxn modelId="{EDF73EC3-6A9B-4DAF-BF2A-85A7F7BCB1AE}" type="presOf" srcId="{851365AE-488D-41AF-880A-EF21C25DD201}" destId="{421C40FD-4BB3-4E79-B03E-AF9788ED41BD}" srcOrd="0" destOrd="0" presId="urn:microsoft.com/office/officeart/2005/8/layout/venn2"/>
    <dgm:cxn modelId="{EEAD18DA-D0C4-40E6-AB5A-6B3BC59163D2}" type="presOf" srcId="{D47F9BA2-6FDE-4655-89F2-0D7F34C37EEF}" destId="{25B2B57E-625A-47D3-8001-CAAE0F446348}" srcOrd="0" destOrd="0" presId="urn:microsoft.com/office/officeart/2005/8/layout/venn2"/>
    <dgm:cxn modelId="{A660DDEF-FFD9-4A90-A889-65D6B25F3BB1}" type="presOf" srcId="{851365AE-488D-41AF-880A-EF21C25DD201}" destId="{CCA1C1BC-57E2-4EB4-960E-EE00A342218B}" srcOrd="1" destOrd="0" presId="urn:microsoft.com/office/officeart/2005/8/layout/venn2"/>
    <dgm:cxn modelId="{2E5DA1F8-1B60-4EAB-B6DA-CAEB43633B12}" srcId="{D47F9BA2-6FDE-4655-89F2-0D7F34C37EEF}" destId="{851365AE-488D-41AF-880A-EF21C25DD201}" srcOrd="1" destOrd="0" parTransId="{4DF5F082-6548-41EC-9CA8-A9C543730E53}" sibTransId="{8D445A22-1BE5-49D1-9CB1-79931A990E0E}"/>
    <dgm:cxn modelId="{88F7E612-5C16-4CD2-993A-7439240D3D5E}" type="presParOf" srcId="{25B2B57E-625A-47D3-8001-CAAE0F446348}" destId="{4CEF23CA-ED75-45F4-8860-5EA390F77981}" srcOrd="0" destOrd="0" presId="urn:microsoft.com/office/officeart/2005/8/layout/venn2"/>
    <dgm:cxn modelId="{067A8299-82C2-487B-AE1D-EDBC429B25C5}" type="presParOf" srcId="{4CEF23CA-ED75-45F4-8860-5EA390F77981}" destId="{E666A2FD-47A9-4E96-93DB-42FF70AC2A9D}" srcOrd="0" destOrd="0" presId="urn:microsoft.com/office/officeart/2005/8/layout/venn2"/>
    <dgm:cxn modelId="{D8407671-EC19-4829-B8CC-7291D44F34D2}" type="presParOf" srcId="{4CEF23CA-ED75-45F4-8860-5EA390F77981}" destId="{7958F567-B53E-485F-8384-F46CDB008F27}" srcOrd="1" destOrd="0" presId="urn:microsoft.com/office/officeart/2005/8/layout/venn2"/>
    <dgm:cxn modelId="{47826596-A7F2-4070-80B7-E2C1CF6E0FAB}" type="presParOf" srcId="{25B2B57E-625A-47D3-8001-CAAE0F446348}" destId="{63C2E05E-C3EC-448E-B5F6-6A7747B4B446}" srcOrd="1" destOrd="0" presId="urn:microsoft.com/office/officeart/2005/8/layout/venn2"/>
    <dgm:cxn modelId="{60FB5E5C-9377-42F3-A0FD-BBB030C0AECD}" type="presParOf" srcId="{63C2E05E-C3EC-448E-B5F6-6A7747B4B446}" destId="{421C40FD-4BB3-4E79-B03E-AF9788ED41BD}" srcOrd="0" destOrd="0" presId="urn:microsoft.com/office/officeart/2005/8/layout/venn2"/>
    <dgm:cxn modelId="{155A6329-F1A7-4BF4-99DA-7F09BDDB010A}" type="presParOf" srcId="{63C2E05E-C3EC-448E-B5F6-6A7747B4B446}" destId="{CCA1C1BC-57E2-4EB4-960E-EE00A342218B}" srcOrd="1" destOrd="0" presId="urn:microsoft.com/office/officeart/2005/8/layout/venn2"/>
    <dgm:cxn modelId="{1AF25D56-C4A6-4264-917A-42124E1F915D}" type="presParOf" srcId="{25B2B57E-625A-47D3-8001-CAAE0F446348}" destId="{E2CF2221-CBB3-4E6A-86AE-A2012B44E23D}" srcOrd="2" destOrd="0" presId="urn:microsoft.com/office/officeart/2005/8/layout/venn2"/>
    <dgm:cxn modelId="{D84BDEC3-30D1-4FC2-8EF8-A1084B7597C9}" type="presParOf" srcId="{E2CF2221-CBB3-4E6A-86AE-A2012B44E23D}" destId="{89417B39-477E-4C12-B5A1-A80DB9935180}" srcOrd="0" destOrd="0" presId="urn:microsoft.com/office/officeart/2005/8/layout/venn2"/>
    <dgm:cxn modelId="{BBAE3C6C-BC72-4814-A424-9700E52DB772}" type="presParOf" srcId="{E2CF2221-CBB3-4E6A-86AE-A2012B44E23D}" destId="{EE36EA00-B03D-4CC2-82B1-34B1559983CE}" srcOrd="1" destOrd="0" presId="urn:microsoft.com/office/officeart/2005/8/layout/venn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BCA186-E210-4760-B463-C790AA5EE03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7433A69-94B6-420A-ADA2-C54312069C00}">
      <dgm:prSet phldrT="[Текст]" custT="1"/>
      <dgm:spPr>
        <a:solidFill>
          <a:srgbClr val="262626">
            <a:alpha val="80000"/>
          </a:srgbClr>
        </a:solidFill>
      </dgm:spPr>
      <dgm:t>
        <a:bodyPr/>
        <a:lstStyle/>
        <a:p>
          <a:r>
            <a:rPr lang="ru-RU" sz="2000" dirty="0">
              <a:solidFill>
                <a:srgbClr val="FFEBAB"/>
              </a:solidFill>
            </a:rPr>
            <a:t>Презентация прототипа робота</a:t>
          </a:r>
        </a:p>
      </dgm:t>
    </dgm:pt>
    <dgm:pt modelId="{CB803F97-6B8A-4019-8B1C-E1BE39C5D6C9}" type="parTrans" cxnId="{B079412A-65E7-41B9-B799-CE6CE65CBCC5}">
      <dgm:prSet/>
      <dgm:spPr/>
      <dgm:t>
        <a:bodyPr/>
        <a:lstStyle/>
        <a:p>
          <a:endParaRPr lang="ru-RU"/>
        </a:p>
      </dgm:t>
    </dgm:pt>
    <dgm:pt modelId="{F2A2EFA8-541C-4320-9DB4-31AA552709EC}" type="sibTrans" cxnId="{B079412A-65E7-41B9-B799-CE6CE65CBCC5}">
      <dgm:prSet/>
      <dgm:spPr/>
      <dgm:t>
        <a:bodyPr/>
        <a:lstStyle/>
        <a:p>
          <a:endParaRPr lang="ru-RU"/>
        </a:p>
      </dgm:t>
    </dgm:pt>
    <dgm:pt modelId="{2877DDE3-70C8-42BB-B21C-FBBCF751340D}">
      <dgm:prSet phldrT="[Текст]" custT="1"/>
      <dgm:spPr>
        <a:solidFill>
          <a:srgbClr val="262626">
            <a:alpha val="80000"/>
          </a:srgbClr>
        </a:solidFill>
      </dgm:spPr>
      <dgm:t>
        <a:bodyPr/>
        <a:lstStyle/>
        <a:p>
          <a:r>
            <a:rPr lang="ru-RU" sz="2000" dirty="0">
              <a:solidFill>
                <a:srgbClr val="FFEBAB"/>
              </a:solidFill>
            </a:rPr>
            <a:t>Поиск инвесторов</a:t>
          </a:r>
        </a:p>
      </dgm:t>
    </dgm:pt>
    <dgm:pt modelId="{8C8B35BF-E98A-47BB-BFA2-05DAEFBF94E6}" type="parTrans" cxnId="{82A10578-5CD9-4E82-AF0A-6E16E96CD7B4}">
      <dgm:prSet/>
      <dgm:spPr/>
      <dgm:t>
        <a:bodyPr/>
        <a:lstStyle/>
        <a:p>
          <a:endParaRPr lang="ru-RU"/>
        </a:p>
      </dgm:t>
    </dgm:pt>
    <dgm:pt modelId="{51912CB9-8AA8-4C31-B084-A140652DAAD8}" type="sibTrans" cxnId="{82A10578-5CD9-4E82-AF0A-6E16E96CD7B4}">
      <dgm:prSet/>
      <dgm:spPr/>
      <dgm:t>
        <a:bodyPr/>
        <a:lstStyle/>
        <a:p>
          <a:endParaRPr lang="ru-RU"/>
        </a:p>
      </dgm:t>
    </dgm:pt>
    <dgm:pt modelId="{1C9D76DA-DCB1-4D49-9739-39C18B04DE3C}">
      <dgm:prSet phldrT="[Текст]" custT="1"/>
      <dgm:spPr>
        <a:solidFill>
          <a:srgbClr val="262626">
            <a:alpha val="80000"/>
          </a:srgbClr>
        </a:solidFill>
      </dgm:spPr>
      <dgm:t>
        <a:bodyPr/>
        <a:lstStyle/>
        <a:p>
          <a:r>
            <a:rPr lang="ru-RU" sz="1800" dirty="0">
              <a:solidFill>
                <a:srgbClr val="FFEBAB"/>
              </a:solidFill>
            </a:rPr>
            <a:t>Создание полноценного робота с учетом требований заказчика</a:t>
          </a:r>
        </a:p>
      </dgm:t>
    </dgm:pt>
    <dgm:pt modelId="{9365C525-D789-4F45-8E57-B0AD011F132B}" type="parTrans" cxnId="{C7C71A10-2E54-4C2A-B83D-8A63C851246A}">
      <dgm:prSet/>
      <dgm:spPr/>
      <dgm:t>
        <a:bodyPr/>
        <a:lstStyle/>
        <a:p>
          <a:endParaRPr lang="ru-RU"/>
        </a:p>
      </dgm:t>
    </dgm:pt>
    <dgm:pt modelId="{761E6D76-735E-42ED-90B0-97293F5687CF}" type="sibTrans" cxnId="{C7C71A10-2E54-4C2A-B83D-8A63C851246A}">
      <dgm:prSet/>
      <dgm:spPr/>
      <dgm:t>
        <a:bodyPr/>
        <a:lstStyle/>
        <a:p>
          <a:endParaRPr lang="ru-RU"/>
        </a:p>
      </dgm:t>
    </dgm:pt>
    <dgm:pt modelId="{ECCD4AED-15E2-48F0-9EF2-3E78BEB5017D}">
      <dgm:prSet custT="1"/>
      <dgm:spPr>
        <a:solidFill>
          <a:schemeClr val="tx1">
            <a:lumMod val="85000"/>
            <a:lumOff val="15000"/>
            <a:alpha val="80000"/>
          </a:schemeClr>
        </a:solidFill>
      </dgm:spPr>
      <dgm:t>
        <a:bodyPr/>
        <a:lstStyle/>
        <a:p>
          <a:r>
            <a:rPr lang="ru-RU" sz="2000" dirty="0">
              <a:solidFill>
                <a:srgbClr val="FFEBAB"/>
              </a:solidFill>
            </a:rPr>
            <a:t>Расширение области применения робота</a:t>
          </a:r>
        </a:p>
      </dgm:t>
    </dgm:pt>
    <dgm:pt modelId="{B80B9EDE-693A-4E06-A962-BAA34ECDD8C2}" type="parTrans" cxnId="{40917EBB-6EF1-440F-B6F6-BDB1A06F846E}">
      <dgm:prSet/>
      <dgm:spPr/>
      <dgm:t>
        <a:bodyPr/>
        <a:lstStyle/>
        <a:p>
          <a:endParaRPr lang="ru-RU"/>
        </a:p>
      </dgm:t>
    </dgm:pt>
    <dgm:pt modelId="{910971E3-7492-436C-A602-0972993AA79D}" type="sibTrans" cxnId="{40917EBB-6EF1-440F-B6F6-BDB1A06F846E}">
      <dgm:prSet/>
      <dgm:spPr/>
      <dgm:t>
        <a:bodyPr/>
        <a:lstStyle/>
        <a:p>
          <a:endParaRPr lang="ru-RU"/>
        </a:p>
      </dgm:t>
    </dgm:pt>
    <dgm:pt modelId="{93F74BC3-3DBA-4552-BFCC-40DDF5A1F26D}" type="pres">
      <dgm:prSet presAssocID="{12BCA186-E210-4760-B463-C790AA5EE03E}" presName="Name0" presStyleCnt="0">
        <dgm:presLayoutVars>
          <dgm:dir/>
          <dgm:animLvl val="lvl"/>
          <dgm:resizeHandles val="exact"/>
        </dgm:presLayoutVars>
      </dgm:prSet>
      <dgm:spPr/>
    </dgm:pt>
    <dgm:pt modelId="{5DCC9DE7-1DBD-451E-A288-E0BC0E7E6C4A}" type="pres">
      <dgm:prSet presAssocID="{07433A69-94B6-420A-ADA2-C54312069C00}" presName="parTxOnly" presStyleLbl="node1" presStyleIdx="0" presStyleCnt="4" custScaleY="115668">
        <dgm:presLayoutVars>
          <dgm:chMax val="0"/>
          <dgm:chPref val="0"/>
          <dgm:bulletEnabled val="1"/>
        </dgm:presLayoutVars>
      </dgm:prSet>
      <dgm:spPr/>
    </dgm:pt>
    <dgm:pt modelId="{CACE70BC-A8B0-45E6-BBD1-D05BCF35888F}" type="pres">
      <dgm:prSet presAssocID="{F2A2EFA8-541C-4320-9DB4-31AA552709EC}" presName="parTxOnlySpace" presStyleCnt="0"/>
      <dgm:spPr/>
    </dgm:pt>
    <dgm:pt modelId="{E7EF0D7F-3009-46AA-9A10-F448A07E44CC}" type="pres">
      <dgm:prSet presAssocID="{2877DDE3-70C8-42BB-B21C-FBBCF751340D}" presName="parTxOnly" presStyleLbl="node1" presStyleIdx="1" presStyleCnt="4" custScaleY="115668">
        <dgm:presLayoutVars>
          <dgm:chMax val="0"/>
          <dgm:chPref val="0"/>
          <dgm:bulletEnabled val="1"/>
        </dgm:presLayoutVars>
      </dgm:prSet>
      <dgm:spPr/>
    </dgm:pt>
    <dgm:pt modelId="{E9A891A1-E30D-481B-AE82-A2F794E09A3B}" type="pres">
      <dgm:prSet presAssocID="{51912CB9-8AA8-4C31-B084-A140652DAAD8}" presName="parTxOnlySpace" presStyleCnt="0"/>
      <dgm:spPr/>
    </dgm:pt>
    <dgm:pt modelId="{E6467E91-E180-4F98-B218-EE20A324A7A5}" type="pres">
      <dgm:prSet presAssocID="{1C9D76DA-DCB1-4D49-9739-39C18B04DE3C}" presName="parTxOnly" presStyleLbl="node1" presStyleIdx="2" presStyleCnt="4" custScaleY="115668">
        <dgm:presLayoutVars>
          <dgm:chMax val="0"/>
          <dgm:chPref val="0"/>
          <dgm:bulletEnabled val="1"/>
        </dgm:presLayoutVars>
      </dgm:prSet>
      <dgm:spPr/>
    </dgm:pt>
    <dgm:pt modelId="{37DCB656-00FD-4546-96B4-FBB1097BA6D2}" type="pres">
      <dgm:prSet presAssocID="{761E6D76-735E-42ED-90B0-97293F5687CF}" presName="parTxOnlySpace" presStyleCnt="0"/>
      <dgm:spPr/>
    </dgm:pt>
    <dgm:pt modelId="{4762A907-0320-43E1-9542-217632E1C8A2}" type="pres">
      <dgm:prSet presAssocID="{ECCD4AED-15E2-48F0-9EF2-3E78BEB5017D}" presName="parTxOnly" presStyleLbl="node1" presStyleIdx="3" presStyleCnt="4" custScaleY="115668">
        <dgm:presLayoutVars>
          <dgm:chMax val="0"/>
          <dgm:chPref val="0"/>
          <dgm:bulletEnabled val="1"/>
        </dgm:presLayoutVars>
      </dgm:prSet>
      <dgm:spPr/>
    </dgm:pt>
  </dgm:ptLst>
  <dgm:cxnLst>
    <dgm:cxn modelId="{C7C71A10-2E54-4C2A-B83D-8A63C851246A}" srcId="{12BCA186-E210-4760-B463-C790AA5EE03E}" destId="{1C9D76DA-DCB1-4D49-9739-39C18B04DE3C}" srcOrd="2" destOrd="0" parTransId="{9365C525-D789-4F45-8E57-B0AD011F132B}" sibTransId="{761E6D76-735E-42ED-90B0-97293F5687CF}"/>
    <dgm:cxn modelId="{B079412A-65E7-41B9-B799-CE6CE65CBCC5}" srcId="{12BCA186-E210-4760-B463-C790AA5EE03E}" destId="{07433A69-94B6-420A-ADA2-C54312069C00}" srcOrd="0" destOrd="0" parTransId="{CB803F97-6B8A-4019-8B1C-E1BE39C5D6C9}" sibTransId="{F2A2EFA8-541C-4320-9DB4-31AA552709EC}"/>
    <dgm:cxn modelId="{82A10578-5CD9-4E82-AF0A-6E16E96CD7B4}" srcId="{12BCA186-E210-4760-B463-C790AA5EE03E}" destId="{2877DDE3-70C8-42BB-B21C-FBBCF751340D}" srcOrd="1" destOrd="0" parTransId="{8C8B35BF-E98A-47BB-BFA2-05DAEFBF94E6}" sibTransId="{51912CB9-8AA8-4C31-B084-A140652DAAD8}"/>
    <dgm:cxn modelId="{CFDC2F58-0B5C-4C8A-ACD8-A4A4EFE003C8}" type="presOf" srcId="{1C9D76DA-DCB1-4D49-9739-39C18B04DE3C}" destId="{E6467E91-E180-4F98-B218-EE20A324A7A5}" srcOrd="0" destOrd="0" presId="urn:microsoft.com/office/officeart/2005/8/layout/chevron1"/>
    <dgm:cxn modelId="{0A92D17F-CEA3-4FCA-A2B1-95C68D07BB10}" type="presOf" srcId="{07433A69-94B6-420A-ADA2-C54312069C00}" destId="{5DCC9DE7-1DBD-451E-A288-E0BC0E7E6C4A}" srcOrd="0" destOrd="0" presId="urn:microsoft.com/office/officeart/2005/8/layout/chevron1"/>
    <dgm:cxn modelId="{3EEDFBB7-0DBF-400E-A61D-A201F9700B34}" type="presOf" srcId="{2877DDE3-70C8-42BB-B21C-FBBCF751340D}" destId="{E7EF0D7F-3009-46AA-9A10-F448A07E44CC}" srcOrd="0" destOrd="0" presId="urn:microsoft.com/office/officeart/2005/8/layout/chevron1"/>
    <dgm:cxn modelId="{9DD8DABA-EDA8-45A3-887E-7613E465737B}" type="presOf" srcId="{ECCD4AED-15E2-48F0-9EF2-3E78BEB5017D}" destId="{4762A907-0320-43E1-9542-217632E1C8A2}" srcOrd="0" destOrd="0" presId="urn:microsoft.com/office/officeart/2005/8/layout/chevron1"/>
    <dgm:cxn modelId="{40917EBB-6EF1-440F-B6F6-BDB1A06F846E}" srcId="{12BCA186-E210-4760-B463-C790AA5EE03E}" destId="{ECCD4AED-15E2-48F0-9EF2-3E78BEB5017D}" srcOrd="3" destOrd="0" parTransId="{B80B9EDE-693A-4E06-A962-BAA34ECDD8C2}" sibTransId="{910971E3-7492-436C-A602-0972993AA79D}"/>
    <dgm:cxn modelId="{8616D9BC-15E1-4954-BCC8-8832820C373D}" type="presOf" srcId="{12BCA186-E210-4760-B463-C790AA5EE03E}" destId="{93F74BC3-3DBA-4552-BFCC-40DDF5A1F26D}" srcOrd="0" destOrd="0" presId="urn:microsoft.com/office/officeart/2005/8/layout/chevron1"/>
    <dgm:cxn modelId="{312684EC-C09F-474A-8927-3F4C9DCECD97}" type="presParOf" srcId="{93F74BC3-3DBA-4552-BFCC-40DDF5A1F26D}" destId="{5DCC9DE7-1DBD-451E-A288-E0BC0E7E6C4A}" srcOrd="0" destOrd="0" presId="urn:microsoft.com/office/officeart/2005/8/layout/chevron1"/>
    <dgm:cxn modelId="{18956774-9FB9-4C6C-8B41-6F02F4388878}" type="presParOf" srcId="{93F74BC3-3DBA-4552-BFCC-40DDF5A1F26D}" destId="{CACE70BC-A8B0-45E6-BBD1-D05BCF35888F}" srcOrd="1" destOrd="0" presId="urn:microsoft.com/office/officeart/2005/8/layout/chevron1"/>
    <dgm:cxn modelId="{243E0D66-2CEE-46EF-A654-A6226BBD9061}" type="presParOf" srcId="{93F74BC3-3DBA-4552-BFCC-40DDF5A1F26D}" destId="{E7EF0D7F-3009-46AA-9A10-F448A07E44CC}" srcOrd="2" destOrd="0" presId="urn:microsoft.com/office/officeart/2005/8/layout/chevron1"/>
    <dgm:cxn modelId="{E73841C2-96D0-409A-922D-456708A14197}" type="presParOf" srcId="{93F74BC3-3DBA-4552-BFCC-40DDF5A1F26D}" destId="{E9A891A1-E30D-481B-AE82-A2F794E09A3B}" srcOrd="3" destOrd="0" presId="urn:microsoft.com/office/officeart/2005/8/layout/chevron1"/>
    <dgm:cxn modelId="{63BC7175-3397-498D-8A88-5AEED66405E8}" type="presParOf" srcId="{93F74BC3-3DBA-4552-BFCC-40DDF5A1F26D}" destId="{E6467E91-E180-4F98-B218-EE20A324A7A5}" srcOrd="4" destOrd="0" presId="urn:microsoft.com/office/officeart/2005/8/layout/chevron1"/>
    <dgm:cxn modelId="{33A1DFFB-0FF8-43C6-A35F-88225DE39FC3}" type="presParOf" srcId="{93F74BC3-3DBA-4552-BFCC-40DDF5A1F26D}" destId="{37DCB656-00FD-4546-96B4-FBB1097BA6D2}" srcOrd="5" destOrd="0" presId="urn:microsoft.com/office/officeart/2005/8/layout/chevron1"/>
    <dgm:cxn modelId="{12074C4B-C432-46F8-9226-24D46B3C2AD1}" type="presParOf" srcId="{93F74BC3-3DBA-4552-BFCC-40DDF5A1F26D}" destId="{4762A907-0320-43E1-9542-217632E1C8A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6A2FD-47A9-4E96-93DB-42FF70AC2A9D}">
      <dsp:nvSpPr>
        <dsp:cNvPr id="0" name=""/>
        <dsp:cNvSpPr/>
      </dsp:nvSpPr>
      <dsp:spPr>
        <a:xfrm>
          <a:off x="0" y="0"/>
          <a:ext cx="6096000" cy="6096000"/>
        </a:xfrm>
        <a:prstGeom prst="ellipse">
          <a:avLst/>
        </a:prstGeom>
        <a:gradFill rotWithShape="0">
          <a:gsLst>
            <a:gs pos="52300">
              <a:srgbClr val="777777">
                <a:alpha val="80000"/>
              </a:srgbClr>
            </a:gs>
            <a:gs pos="0">
              <a:schemeClr val="tx1">
                <a:lumMod val="85000"/>
                <a:lumOff val="15000"/>
                <a:alpha val="80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satMod val="110000"/>
                <a:lumMod val="100000"/>
                <a:shade val="100000"/>
                <a:alpha val="8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512 торговых центра и </a:t>
          </a:r>
          <a:r>
            <a:rPr lang="ru-RU" sz="2000" b="1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15 956 сетевых ресторанов в России</a:t>
          </a:r>
          <a:endParaRPr lang="ru-RU" sz="20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982724" y="304799"/>
        <a:ext cx="2130552" cy="914400"/>
      </dsp:txXfrm>
    </dsp:sp>
    <dsp:sp modelId="{421C40FD-4BB3-4E79-B03E-AF9788ED41BD}">
      <dsp:nvSpPr>
        <dsp:cNvPr id="0" name=""/>
        <dsp:cNvSpPr/>
      </dsp:nvSpPr>
      <dsp:spPr>
        <a:xfrm>
          <a:off x="761999" y="1590674"/>
          <a:ext cx="4572000" cy="4572000"/>
        </a:xfrm>
        <a:prstGeom prst="ellipse">
          <a:avLst/>
        </a:prstGeom>
        <a:gradFill rotWithShape="0">
          <a:gsLst>
            <a:gs pos="0">
              <a:schemeClr val="tx1">
                <a:lumMod val="50000"/>
                <a:lumOff val="50000"/>
                <a:alpha val="80000"/>
              </a:schemeClr>
            </a:gs>
            <a:gs pos="50000">
              <a:schemeClr val="tx1">
                <a:lumMod val="50000"/>
                <a:lumOff val="50000"/>
                <a:alpha val="80000"/>
              </a:schemeClr>
            </a:gs>
            <a:gs pos="100000">
              <a:schemeClr val="bg1">
                <a:lumMod val="85000"/>
                <a:alpha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74 торговых центра </a:t>
          </a:r>
          <a:r>
            <a:rPr lang="ru-RU" sz="1800" b="1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6383 точки питания</a:t>
          </a:r>
          <a:r>
            <a:rPr lang="ru-RU" sz="1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 в Ростовской области</a:t>
          </a:r>
        </a:p>
      </dsp:txBody>
      <dsp:txXfrm>
        <a:off x="1982724" y="1876424"/>
        <a:ext cx="2130552" cy="857250"/>
      </dsp:txXfrm>
    </dsp:sp>
    <dsp:sp modelId="{89417B39-477E-4C12-B5A1-A80DB9935180}">
      <dsp:nvSpPr>
        <dsp:cNvPr id="0" name=""/>
        <dsp:cNvSpPr/>
      </dsp:nvSpPr>
      <dsp:spPr>
        <a:xfrm>
          <a:off x="1524000" y="3114675"/>
          <a:ext cx="3048000" cy="3048000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satMod val="103000"/>
                <a:lumMod val="102000"/>
                <a:tint val="94000"/>
                <a:alpha val="70000"/>
              </a:schemeClr>
            </a:gs>
            <a:gs pos="50000">
              <a:schemeClr val="bg1">
                <a:lumMod val="85000"/>
                <a:alpha val="70000"/>
              </a:schemeClr>
            </a:gs>
            <a:gs pos="100000">
              <a:schemeClr val="bg1">
                <a:alpha val="7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62 точки питания и 16 торговых центра в Таганроге</a:t>
          </a:r>
        </a:p>
      </dsp:txBody>
      <dsp:txXfrm>
        <a:off x="1970369" y="3876675"/>
        <a:ext cx="2155261" cy="152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C9DE7-1DBD-451E-A288-E0BC0E7E6C4A}">
      <dsp:nvSpPr>
        <dsp:cNvPr id="0" name=""/>
        <dsp:cNvSpPr/>
      </dsp:nvSpPr>
      <dsp:spPr>
        <a:xfrm>
          <a:off x="5441" y="499940"/>
          <a:ext cx="3167253" cy="1465399"/>
        </a:xfrm>
        <a:prstGeom prst="chevron">
          <a:avLst/>
        </a:prstGeom>
        <a:solidFill>
          <a:srgbClr val="262626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FFEBAB"/>
              </a:solidFill>
            </a:rPr>
            <a:t>Презентация прототипа робота</a:t>
          </a:r>
        </a:p>
      </dsp:txBody>
      <dsp:txXfrm>
        <a:off x="738141" y="499940"/>
        <a:ext cx="1701854" cy="1465399"/>
      </dsp:txXfrm>
    </dsp:sp>
    <dsp:sp modelId="{E7EF0D7F-3009-46AA-9A10-F448A07E44CC}">
      <dsp:nvSpPr>
        <dsp:cNvPr id="0" name=""/>
        <dsp:cNvSpPr/>
      </dsp:nvSpPr>
      <dsp:spPr>
        <a:xfrm>
          <a:off x="2855969" y="499940"/>
          <a:ext cx="3167253" cy="1465399"/>
        </a:xfrm>
        <a:prstGeom prst="chevron">
          <a:avLst/>
        </a:prstGeom>
        <a:solidFill>
          <a:srgbClr val="262626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FFEBAB"/>
              </a:solidFill>
            </a:rPr>
            <a:t>Поиск инвесторов</a:t>
          </a:r>
        </a:p>
      </dsp:txBody>
      <dsp:txXfrm>
        <a:off x="3588669" y="499940"/>
        <a:ext cx="1701854" cy="1465399"/>
      </dsp:txXfrm>
    </dsp:sp>
    <dsp:sp modelId="{E6467E91-E180-4F98-B218-EE20A324A7A5}">
      <dsp:nvSpPr>
        <dsp:cNvPr id="0" name=""/>
        <dsp:cNvSpPr/>
      </dsp:nvSpPr>
      <dsp:spPr>
        <a:xfrm>
          <a:off x="5706497" y="499940"/>
          <a:ext cx="3167253" cy="1465399"/>
        </a:xfrm>
        <a:prstGeom prst="chevron">
          <a:avLst/>
        </a:prstGeom>
        <a:solidFill>
          <a:srgbClr val="262626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>
              <a:solidFill>
                <a:srgbClr val="FFEBAB"/>
              </a:solidFill>
            </a:rPr>
            <a:t>Создание полноценного робота с учетом требований заказчика</a:t>
          </a:r>
        </a:p>
      </dsp:txBody>
      <dsp:txXfrm>
        <a:off x="6439197" y="499940"/>
        <a:ext cx="1701854" cy="1465399"/>
      </dsp:txXfrm>
    </dsp:sp>
    <dsp:sp modelId="{4762A907-0320-43E1-9542-217632E1C8A2}">
      <dsp:nvSpPr>
        <dsp:cNvPr id="0" name=""/>
        <dsp:cNvSpPr/>
      </dsp:nvSpPr>
      <dsp:spPr>
        <a:xfrm>
          <a:off x="8557025" y="499940"/>
          <a:ext cx="3167253" cy="1465399"/>
        </a:xfrm>
        <a:prstGeom prst="chevron">
          <a:avLst/>
        </a:prstGeom>
        <a:solidFill>
          <a:schemeClr val="tx1">
            <a:lumMod val="85000"/>
            <a:lumOff val="1500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>
              <a:solidFill>
                <a:srgbClr val="FFEBAB"/>
              </a:solidFill>
            </a:rPr>
            <a:t>Расширение области применения робота</a:t>
          </a:r>
        </a:p>
      </dsp:txBody>
      <dsp:txXfrm>
        <a:off x="9289725" y="499940"/>
        <a:ext cx="1701854" cy="1465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A0D9B55-1ED1-4F1E-8B6B-4BB688FA8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906D5C9-A910-49E5-85A6-F6B3F86291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5F941-CFCF-4474-B8AA-33D33927271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658E55-FB99-4C58-8B67-37DEBA0BB8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E352E3-D088-4856-B096-F695971B82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285F0-9691-4411-8919-830B70DFD5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9204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FC82A6-F070-4399-BECE-4DD725861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369140-822B-4D73-A826-E382178AD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0D17F3-1297-4A5D-82CE-1D5299DC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D30447-3CB9-4054-956D-FAC07A7E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1FDD40-E625-45CE-A027-3DCB1B8A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69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D730D-709E-4896-BE01-36F8B87E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631AD4-4DD2-4147-80D7-1DDD4FF9F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4C3D94-78D9-4B11-86E0-B0BF9FA6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C878ED-BDD5-4B0B-B30B-56C215C0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D246B-D0E1-4A87-8608-8F7EF484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41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D6C924-610E-46A7-9E8E-52B0139B3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28A072-7EB0-4344-8D96-5437F348C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441523-0DC3-4AFF-88D6-6493F98C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57C6B7-6D0B-4C51-9C20-1D93E315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7EDD3-7729-40C9-A42B-E7C79D78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89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62C60-612E-43B6-86FD-6CC816D7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FC5B77-5BD9-45B3-B38A-99CFD2E9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651BA7-BF93-4590-93D8-97DCEDBB7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B80D11-BBF1-4B45-A2E8-3AC75A73F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E7B5C-65C1-4019-94D4-E48BC3FB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0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15EBA-8256-4F9A-B3D4-C0ACB30E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CBC5A1-AEA1-401F-B086-A39DD539A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035928-7A21-439D-8134-29D870778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E0E6D1-B022-4A86-8391-1952F544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6ACC61-E919-44DC-B0E4-C04D8B05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05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81C3B-E874-4097-979D-4C666A8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6B914E-1154-4C63-BFD9-DC8D18AFC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40416C-7310-43F8-BF59-59FC4A997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8185FC-5C15-4086-BD03-E3992EFD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230B11-F886-4B5D-9EE3-451C8895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20635E-4C82-4C25-8788-FCA47A0B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88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21F31-04A9-4FCA-AC85-E7930CD8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3FCFCE-542A-4D69-9A32-CF57ED27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AC456A-D4A6-43C5-AD21-E078A3A94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3896B4-EF43-4370-A0C4-2B60BF8E9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D8E0E5-AAAF-4C58-9227-177B07D18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C1712EB-C548-43E8-85AE-ED8DB1E24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4B2A6E9-F53A-4C24-A9C3-D46F3A3D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F25AFA1-602F-4FC0-A66A-D80DC0ED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95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E10AD-439F-4490-A8EE-57BCD227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3B1D484-7776-457F-ACA8-F92296A6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288525-31C8-456B-B5A3-0EBF8C67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FE88B9-32ED-49EC-8D7C-C1A2F981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41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D96734-6EF2-4F0D-87D5-D86C253F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4BCA96-3B3B-4C69-A24B-3675D65D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9111A3-2BD7-4D08-AB49-1FE76AE5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28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8E1EF-9BFE-448B-98E4-E6C1CD42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BA7262-EB91-428F-A62F-CA464142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0616DC-E748-42FF-A87C-8D4F90AD3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95227F-893D-482E-85B7-19BBAA77E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EE1FF-57DB-42E8-B797-BDD21B73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15EFDB-4137-41B3-9730-E3594B29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1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3B9DD-A949-4FF8-8584-E88C02F45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6831705-F1A6-4E56-BE70-E59DEC43C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1572FA-619E-4A3A-9548-C2DEA9455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6A85-995B-4D7B-97C0-1D081302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40260B-5EF4-41FB-9CEA-83056E1B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EC8284-5726-4AE9-850E-FCE1A193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26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2A25F-B92C-4F7F-87E0-A4AD72A37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304A52-A80A-4D6B-BDC9-EF8B428D0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604F82-4E91-4A02-874A-D9F7CD825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C315-5258-45D4-9505-4888E2AA1727}" type="datetimeFigureOut">
              <a:rPr lang="ru-RU" smtClean="0"/>
              <a:t>28/02/21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37DC50-BA62-47AF-AF04-759CCBABA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7EA4DE-F8B2-4F48-BBA7-57E4F8AD2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03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6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8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jpe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AB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ВАЛЛ·И – смотреть онлайн – КиноПоиск">
            <a:extLst>
              <a:ext uri="{FF2B5EF4-FFF2-40B4-BE49-F238E27FC236}">
                <a16:creationId xmlns:a16="http://schemas.microsoft.com/office/drawing/2014/main" id="{D002AAD0-6EAD-4A5E-95BC-7436F0456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044"/>
                    </a14:imgEffect>
                    <a14:imgEffect>
                      <a14:saturation sat="1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260F4-F961-45AD-B301-2E3AA265A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1040130"/>
            <a:ext cx="6096000" cy="1655762"/>
          </a:xfrm>
        </p:spPr>
        <p:txBody>
          <a:bodyPr/>
          <a:lstStyle/>
          <a:p>
            <a:r>
              <a:rPr lang="en-US" b="1" dirty="0">
                <a:latin typeface="Avenir Next LT Pro" panose="020B0504020202020204" pitchFamily="34" charset="0"/>
              </a:rPr>
              <a:t>BUILD N LEARN</a:t>
            </a:r>
            <a:endParaRPr lang="ru-RU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C979A9-218C-4C84-9E72-F044C4547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2806262"/>
            <a:ext cx="6096000" cy="2152197"/>
          </a:xfrm>
          <a:solidFill>
            <a:srgbClr val="262626">
              <a:alpha val="20000"/>
            </a:srgbClr>
          </a:solidFill>
        </p:spPr>
        <p:txBody>
          <a:bodyPr>
            <a:normAutofit fontScale="92500" lnSpcReduction="10000"/>
          </a:bodyPr>
          <a:lstStyle/>
          <a:p>
            <a:pPr algn="l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ИТА ЮФУ ИКТИБ</a:t>
            </a:r>
          </a:p>
          <a:p>
            <a:pPr algn="l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ВВЕДЕНИЕ В ИНЖЕНЕРНУЮ ДЕЯТЕЛЬНОСТЬ </a:t>
            </a:r>
            <a:r>
              <a:rPr lang="ru-RU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ВТОРОЙ ТВОРЧЕСКИЙ ПРОЕКТ</a:t>
            </a:r>
          </a:p>
          <a:p>
            <a:pPr algn="l"/>
            <a:r>
              <a:rPr lang="ru-RU" b="0" i="0" u="none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«РАЗРАБОТКА ПРОГРАММНО-АППАРАТНОГО КОМПЛЕКСА ШАГАЮЩЕГО РОБОТА»</a:t>
            </a:r>
          </a:p>
          <a:p>
            <a:pPr algn="l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РУКОВОДИТЕЛЬ </a:t>
            </a:r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КОМАНДЫ ВОЛОШИН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А.В.</a:t>
            </a:r>
          </a:p>
        </p:txBody>
      </p:sp>
      <p:pic>
        <p:nvPicPr>
          <p:cNvPr id="5" name="Google Shape;87;p13" descr="Логотип 1.png">
            <a:extLst>
              <a:ext uri="{FF2B5EF4-FFF2-40B4-BE49-F238E27FC236}">
                <a16:creationId xmlns:a16="http://schemas.microsoft.com/office/drawing/2014/main" id="{00FB4AAF-DEF1-48C2-BCBA-0DCBAF9BD3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7124" y="170115"/>
            <a:ext cx="1351595" cy="35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954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534" y="251008"/>
            <a:ext cx="4648302" cy="1587172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ru-RU" sz="3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900" y="1616296"/>
            <a:ext cx="4864100" cy="2996757"/>
          </a:xfrm>
        </p:spPr>
        <p:txBody>
          <a:bodyPr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"Мозгом" робота является микрокомпьютер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-apple-system"/>
              </a:rPr>
              <a:t>Rspberry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 PI 4. Включение робота осуществляется с помощью кнопки в задней части корпуса, там же располагается порт зарядки.</a:t>
            </a:r>
            <a:endParaRPr lang="ru-RU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Build n Learn</a:t>
            </a:r>
            <a:endParaRPr lang="ru-RU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4B2E76-36E5-45E4-87FA-BF2C98BE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0" t="24620" r="14533" b="23265"/>
          <a:stretch/>
        </p:blipFill>
        <p:spPr>
          <a:xfrm>
            <a:off x="-1" y="0"/>
            <a:ext cx="7098557" cy="6229350"/>
          </a:xfrm>
          <a:prstGeom prst="rect">
            <a:avLst/>
          </a:prstGeom>
          <a:solidFill>
            <a:srgbClr val="262626"/>
          </a:solidFill>
        </p:spPr>
      </p:pic>
    </p:spTree>
    <p:extLst>
      <p:ext uri="{BB962C8B-B14F-4D97-AF65-F5344CB8AC3E}">
        <p14:creationId xmlns:p14="http://schemas.microsoft.com/office/powerpoint/2010/main" val="170089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162" y="1741876"/>
            <a:ext cx="2793648" cy="3115873"/>
          </a:xfrm>
        </p:spPr>
        <p:txBody>
          <a:bodyPr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54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  <a:sym typeface="Calibri"/>
              </a:rPr>
              <a:t>ОЦЕНКА РЫНКА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Build n Learn</a:t>
            </a:r>
            <a:endParaRPr lang="ru-RU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Рисунок 6" descr="Диаграмма рассеяния со сплошной заливкой">
            <a:extLst>
              <a:ext uri="{FF2B5EF4-FFF2-40B4-BE49-F238E27FC236}">
                <a16:creationId xmlns:a16="http://schemas.microsoft.com/office/drawing/2014/main" id="{20B1281A-0C79-455B-8060-3D1C41A3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592" y="2774458"/>
            <a:ext cx="1003710" cy="1003710"/>
          </a:xfrm>
          <a:prstGeom prst="rect">
            <a:avLst/>
          </a:prstGeom>
        </p:spPr>
      </p:pic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B4EB82CD-D50E-49B1-8EB2-EEEAA2FA6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955863"/>
              </p:ext>
            </p:extLst>
          </p:nvPr>
        </p:nvGraphicFramePr>
        <p:xfrm>
          <a:off x="5090160" y="0"/>
          <a:ext cx="6096000" cy="6229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200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551" y="104422"/>
            <a:ext cx="9496709" cy="1857548"/>
          </a:xfrm>
        </p:spPr>
        <p:txBody>
          <a:bodyPr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5400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  <a:sym typeface="Calibri"/>
              </a:rPr>
              <a:t>ПЛАН КОММЕРЦИАЛИЗАЦИИ</a:t>
            </a:r>
            <a:endParaRPr lang="ru-RU" sz="5400"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Build n Learn</a:t>
            </a:r>
            <a:endParaRPr lang="ru-RU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Рисунок 5" descr="Завершено со сплошной заливкой">
            <a:extLst>
              <a:ext uri="{FF2B5EF4-FFF2-40B4-BE49-F238E27FC236}">
                <a16:creationId xmlns:a16="http://schemas.microsoft.com/office/drawing/2014/main" id="{FAB0BF7D-2469-484B-AE3A-BD4308363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096" y="431883"/>
            <a:ext cx="1133455" cy="1133455"/>
          </a:xfrm>
          <a:prstGeom prst="rect">
            <a:avLst/>
          </a:prstGeom>
        </p:spPr>
      </p:pic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767F4AEE-C366-403C-823F-91726BD55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497525"/>
              </p:ext>
            </p:extLst>
          </p:nvPr>
        </p:nvGraphicFramePr>
        <p:xfrm>
          <a:off x="328930" y="2158259"/>
          <a:ext cx="11729720" cy="2465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7892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13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3500" dirty="0">
                <a:solidFill>
                  <a:srgbClr val="FFDE75"/>
                </a:solidFill>
                <a:ea typeface="Calibri"/>
                <a:cs typeface="Calibri"/>
                <a:sym typeface="Calibri"/>
              </a:rPr>
              <a:t>АСПЕКТЫ КОММЕРЦИАЛИЗАЦИИ</a:t>
            </a:r>
            <a:endParaRPr lang="ru-RU" sz="3500" b="0" i="0" u="none" strike="noStrike" cap="none" dirty="0">
              <a:solidFill>
                <a:srgbClr val="FFDE75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4105" name="Straight Connector 14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DE75"/>
                </a:solidFill>
              </a:rPr>
              <a:t>В дальнейшей перспективе возможно расширить области использования робота. С различными модификациями станут возможны новые предназначения: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400" dirty="0">
                <a:solidFill>
                  <a:srgbClr val="FFDE75"/>
                </a:solidFill>
              </a:rPr>
              <a:t>Робот-промоутер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400" dirty="0">
                <a:solidFill>
                  <a:srgbClr val="FFDE75"/>
                </a:solidFill>
              </a:rPr>
              <a:t>Робот-администратор в медицинских учреждениях</a:t>
            </a:r>
          </a:p>
          <a:p>
            <a:pPr marL="0" indent="0">
              <a:buNone/>
            </a:pPr>
            <a:endParaRPr lang="ru-RU" sz="2400" dirty="0">
              <a:solidFill>
                <a:srgbClr val="FFDE75"/>
              </a:solidFill>
            </a:endParaRPr>
          </a:p>
        </p:txBody>
      </p:sp>
      <p:pic>
        <p:nvPicPr>
          <p:cNvPr id="4102" name="Picture 6" descr="Транспортный налог или впечатления от посещения налоговой инспекции. —  DRIVE2">
            <a:extLst>
              <a:ext uri="{FF2B5EF4-FFF2-40B4-BE49-F238E27FC236}">
                <a16:creationId xmlns:a16="http://schemas.microsoft.com/office/drawing/2014/main" id="{153828B2-25FB-4461-A415-AC8E465D3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8" r="6195" b="-2"/>
          <a:stretch/>
        </p:blipFill>
        <p:spPr bwMode="auto">
          <a:xfrm>
            <a:off x="6525453" y="-9100"/>
            <a:ext cx="5666547" cy="307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6" name="Straight Connector 142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Connector 14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Медики рассказали, как избежать длинных очередей в ростовских поликлиниках">
            <a:extLst>
              <a:ext uri="{FF2B5EF4-FFF2-40B4-BE49-F238E27FC236}">
                <a16:creationId xmlns:a16="http://schemas.microsoft.com/office/drawing/2014/main" id="{9AB61D58-C637-457E-8501-AD9250F85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5" r="-2" b="911"/>
          <a:stretch/>
        </p:blipFill>
        <p:spPr bwMode="auto">
          <a:xfrm>
            <a:off x="6522276" y="3077985"/>
            <a:ext cx="5669723" cy="316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Build n Learn</a:t>
            </a:r>
            <a:endParaRPr lang="ru-RU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39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614" y="-74430"/>
            <a:ext cx="6712486" cy="1857548"/>
          </a:xfrm>
        </p:spPr>
        <p:txBody>
          <a:bodyPr>
            <a:normAutofit/>
          </a:bodyPr>
          <a:lstStyle/>
          <a:p>
            <a:pPr algn="ctr"/>
            <a:r>
              <a:rPr lang="ru-RU" sz="5000" dirty="0">
                <a:solidFill>
                  <a:srgbClr val="FFDE75"/>
                </a:solidFill>
              </a:rPr>
              <a:t>СОДЕРЖАНИЕ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786" y="1272278"/>
            <a:ext cx="10824270" cy="4873149"/>
          </a:xfrm>
        </p:spPr>
        <p:txBody>
          <a:bodyPr numCol="2">
            <a:norm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2800" b="0" i="0" u="none" strike="noStrike" cap="none" dirty="0">
                <a:solidFill>
                  <a:srgbClr val="FFDE75"/>
                </a:solidFill>
                <a:ea typeface="Calibri"/>
                <a:cs typeface="Calibri"/>
                <a:sym typeface="Calibri"/>
              </a:rPr>
              <a:t>КОМАНДА ПРОЕКТА</a:t>
            </a:r>
            <a:endParaRPr lang="ru-RU" dirty="0">
              <a:solidFill>
                <a:srgbClr val="FFDE75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2800" b="0" i="0" u="none" strike="noStrike" cap="none" dirty="0">
                <a:solidFill>
                  <a:srgbClr val="FFDE75"/>
                </a:solidFill>
                <a:ea typeface="Calibri"/>
                <a:cs typeface="Calibri"/>
                <a:sym typeface="Calibri"/>
              </a:rPr>
              <a:t>ТЕХНИЧЕСКОЕ ЗАДАНИЕ</a:t>
            </a:r>
            <a:endParaRPr lang="ru-RU" dirty="0">
              <a:solidFill>
                <a:srgbClr val="FFDE75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2800" b="0" i="0" u="none" strike="noStrike" cap="none" dirty="0">
                <a:solidFill>
                  <a:srgbClr val="FFDE75"/>
                </a:solidFill>
                <a:ea typeface="Calibri"/>
                <a:cs typeface="Calibri"/>
                <a:sym typeface="Calibri"/>
              </a:rPr>
              <a:t>ПРОБЛЕМА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2600" b="0" i="0" u="none" strike="noStrike" cap="none" dirty="0">
                <a:solidFill>
                  <a:srgbClr val="FFDE75"/>
                </a:solidFill>
                <a:ea typeface="Calibri"/>
                <a:cs typeface="Calibri"/>
                <a:sym typeface="Calibri"/>
              </a:rPr>
              <a:t>ПРЕДЛАГАЕМАЯ ТЕХНОЛОГИЯ РЕШЕНИЯ ПРОБЛЕМЫ</a:t>
            </a:r>
            <a:endParaRPr lang="ru-RU" sz="2600" dirty="0">
              <a:solidFill>
                <a:srgbClr val="FFDE75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2800" b="0" i="0" u="none" strike="noStrike" cap="none" dirty="0">
                <a:solidFill>
                  <a:srgbClr val="FFDE75"/>
                </a:solidFill>
                <a:ea typeface="Calibri"/>
                <a:cs typeface="Calibri"/>
                <a:sym typeface="Calibri"/>
              </a:rPr>
              <a:t>ПРОДУКТ ПРОЕКТА</a:t>
            </a:r>
            <a:endParaRPr lang="ru-RU" dirty="0">
              <a:solidFill>
                <a:srgbClr val="FFDE75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2800" b="0" i="0" u="none" strike="noStrike" cap="none" dirty="0">
                <a:solidFill>
                  <a:srgbClr val="FFDE75"/>
                </a:solidFill>
                <a:ea typeface="Calibri"/>
                <a:cs typeface="Calibri"/>
                <a:sym typeface="Calibri"/>
              </a:rPr>
              <a:t>ОЦЕНКА РЫНКА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2800" b="0" i="0" u="none" strike="noStrike" cap="none" dirty="0">
                <a:solidFill>
                  <a:srgbClr val="FFDE75"/>
                </a:solidFill>
                <a:ea typeface="Calibri"/>
                <a:cs typeface="Calibri"/>
                <a:sym typeface="Calibri"/>
              </a:rPr>
              <a:t>ПЛАН КОММЕРЦИАЛИЗАЦИИ</a:t>
            </a: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2800" dirty="0">
                <a:solidFill>
                  <a:srgbClr val="FFDE75"/>
                </a:solidFill>
                <a:ea typeface="Calibri"/>
                <a:cs typeface="Calibri"/>
                <a:sym typeface="Calibri"/>
              </a:rPr>
              <a:t>АСПЕКТЫ КОММЕРЦИАЛИЗАЦИИ</a:t>
            </a:r>
            <a:endParaRPr lang="ru-RU" sz="2800" b="0" i="0" u="none" strike="noStrike" cap="none" dirty="0">
              <a:solidFill>
                <a:srgbClr val="FFDE75"/>
              </a:solidFill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2800" b="0" i="0" u="none" strike="noStrike" cap="none" dirty="0">
                <a:solidFill>
                  <a:srgbClr val="FFDE75"/>
                </a:solidFill>
                <a:ea typeface="Calibri"/>
                <a:cs typeface="Calibri"/>
                <a:sym typeface="Calibri"/>
              </a:rPr>
              <a:t>ЗАКЛЮЧЕНИЕ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rgbClr val="FFEBAB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Presented by Build n Learn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Рисунок 4" descr="{0} со сплошной заливкой">
            <a:extLst>
              <a:ext uri="{FF2B5EF4-FFF2-40B4-BE49-F238E27FC236}">
                <a16:creationId xmlns:a16="http://schemas.microsoft.com/office/drawing/2014/main" id="{74BB240B-26BF-466E-94E6-09378E757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9857" y="3284377"/>
            <a:ext cx="512064" cy="512064"/>
          </a:xfrm>
          <a:prstGeom prst="rect">
            <a:avLst/>
          </a:prstGeom>
        </p:spPr>
      </p:pic>
      <p:pic>
        <p:nvPicPr>
          <p:cNvPr id="7" name="Рисунок 6" descr="Буфер обмена со сплошной заливкой">
            <a:extLst>
              <a:ext uri="{FF2B5EF4-FFF2-40B4-BE49-F238E27FC236}">
                <a16:creationId xmlns:a16="http://schemas.microsoft.com/office/drawing/2014/main" id="{AA500E18-BDFB-46B0-990F-BF89531C9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704" y="2455983"/>
            <a:ext cx="512064" cy="512064"/>
          </a:xfrm>
          <a:prstGeom prst="rect">
            <a:avLst/>
          </a:prstGeom>
        </p:spPr>
      </p:pic>
      <p:pic>
        <p:nvPicPr>
          <p:cNvPr id="14" name="Рисунок 13" descr="Завершено со сплошной заливкой">
            <a:extLst>
              <a:ext uri="{FF2B5EF4-FFF2-40B4-BE49-F238E27FC236}">
                <a16:creationId xmlns:a16="http://schemas.microsoft.com/office/drawing/2014/main" id="{1BC801C7-92F2-47C8-B143-CBAB8E8654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9857" y="2438767"/>
            <a:ext cx="512064" cy="512064"/>
          </a:xfrm>
          <a:prstGeom prst="rect">
            <a:avLst/>
          </a:prstGeom>
        </p:spPr>
      </p:pic>
      <p:pic>
        <p:nvPicPr>
          <p:cNvPr id="16" name="Elemento grafico 88" descr="Head with Gears">
            <a:extLst>
              <a:ext uri="{FF2B5EF4-FFF2-40B4-BE49-F238E27FC236}">
                <a16:creationId xmlns:a16="http://schemas.microsoft.com/office/drawing/2014/main" id="{0380A93C-2216-4BF6-9898-DD59771F2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704" y="4881417"/>
            <a:ext cx="512064" cy="512064"/>
          </a:xfrm>
          <a:prstGeom prst="rect">
            <a:avLst/>
          </a:prstGeom>
        </p:spPr>
      </p:pic>
      <p:pic>
        <p:nvPicPr>
          <p:cNvPr id="18" name="Рисунок 17" descr="Бейдж сотрудника со сплошной заливкой">
            <a:extLst>
              <a:ext uri="{FF2B5EF4-FFF2-40B4-BE49-F238E27FC236}">
                <a16:creationId xmlns:a16="http://schemas.microsoft.com/office/drawing/2014/main" id="{41B84CEE-C98A-4BC1-8198-87A4C789D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692" y="1573681"/>
            <a:ext cx="512064" cy="512064"/>
          </a:xfrm>
          <a:prstGeom prst="rect">
            <a:avLst/>
          </a:prstGeom>
        </p:spPr>
      </p:pic>
      <p:pic>
        <p:nvPicPr>
          <p:cNvPr id="20" name="Рисунок 19" descr="Мозговой штурм группы со сплошной заливкой">
            <a:extLst>
              <a:ext uri="{FF2B5EF4-FFF2-40B4-BE49-F238E27FC236}">
                <a16:creationId xmlns:a16="http://schemas.microsoft.com/office/drawing/2014/main" id="{A45BBEBB-232E-49B8-8D84-7209C6E2D4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704" y="3975172"/>
            <a:ext cx="512064" cy="512064"/>
          </a:xfrm>
          <a:prstGeom prst="rect">
            <a:avLst/>
          </a:prstGeom>
        </p:spPr>
      </p:pic>
      <p:pic>
        <p:nvPicPr>
          <p:cNvPr id="30" name="Рисунок 29" descr="Диаграмма рассеяния со сплошной заливкой">
            <a:extLst>
              <a:ext uri="{FF2B5EF4-FFF2-40B4-BE49-F238E27FC236}">
                <a16:creationId xmlns:a16="http://schemas.microsoft.com/office/drawing/2014/main" id="{14972B48-0CCD-4889-B725-1E68752E46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39857" y="1573681"/>
            <a:ext cx="512064" cy="512064"/>
          </a:xfrm>
          <a:prstGeom prst="rect">
            <a:avLst/>
          </a:prstGeom>
        </p:spPr>
      </p:pic>
      <p:pic>
        <p:nvPicPr>
          <p:cNvPr id="34" name="Рисунок 33" descr="Справка со сплошной заливкой">
            <a:extLst>
              <a:ext uri="{FF2B5EF4-FFF2-40B4-BE49-F238E27FC236}">
                <a16:creationId xmlns:a16="http://schemas.microsoft.com/office/drawing/2014/main" id="{4ECFA045-9A18-47B2-9A56-1DEA9B0DE3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0768" y="3275810"/>
            <a:ext cx="512064" cy="512064"/>
          </a:xfrm>
          <a:prstGeom prst="rect">
            <a:avLst/>
          </a:prstGeom>
        </p:spPr>
      </p:pic>
      <p:pic>
        <p:nvPicPr>
          <p:cNvPr id="38" name="Рисунок 37" descr="Схема с ветвлением со сплошной заливкой">
            <a:extLst>
              <a:ext uri="{FF2B5EF4-FFF2-40B4-BE49-F238E27FC236}">
                <a16:creationId xmlns:a16="http://schemas.microsoft.com/office/drawing/2014/main" id="{B22B4CEF-6A27-4C64-8EA8-02159DE1A1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39857" y="4155459"/>
            <a:ext cx="51206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0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24" y="2236047"/>
            <a:ext cx="3037488" cy="1703721"/>
          </a:xfrm>
        </p:spPr>
        <p:txBody>
          <a:bodyPr>
            <a:normAutofit/>
          </a:bodyPr>
          <a:lstStyle/>
          <a:p>
            <a:pPr algn="ctr"/>
            <a:r>
              <a:rPr lang="ru-RU" sz="3500" dirty="0"/>
              <a:t>КОМАНДА ПРОЕКТА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Build n Learn</a:t>
            </a:r>
            <a:endParaRPr lang="ru-RU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D30837-0876-424A-95D0-1CE04B3CD1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67" y="4142709"/>
            <a:ext cx="1703721" cy="170372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863AE8-BFF1-44AA-ADBF-F0646095CC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769" y="4117618"/>
            <a:ext cx="1726047" cy="17260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2C7C02-0CD0-4BD1-9E3B-F541730B6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609" y="4117618"/>
            <a:ext cx="1703721" cy="17037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AF9BDD-7829-4B7A-B454-D5B44BDAF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85" b="3248"/>
          <a:stretch/>
        </p:blipFill>
        <p:spPr bwMode="auto">
          <a:xfrm>
            <a:off x="6599942" y="4117618"/>
            <a:ext cx="1728216" cy="172821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D62A09F-017A-45EE-AEC7-C819955ED1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428" y="601563"/>
            <a:ext cx="1652570" cy="165257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07C995-584E-4C24-976F-AC9030039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2" b="6192"/>
          <a:stretch/>
        </p:blipFill>
        <p:spPr bwMode="auto">
          <a:xfrm>
            <a:off x="10425428" y="2393835"/>
            <a:ext cx="1655064" cy="16550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9AA259-5A75-48D7-81BF-B6781E92FB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343" r="9343"/>
          <a:stretch/>
        </p:blipFill>
        <p:spPr>
          <a:xfrm>
            <a:off x="10425428" y="4188601"/>
            <a:ext cx="1655064" cy="1655064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F6C7F9-B40B-4199-8F61-B85260BA10F7}"/>
              </a:ext>
            </a:extLst>
          </p:cNvPr>
          <p:cNvSpPr txBox="1"/>
          <p:nvPr/>
        </p:nvSpPr>
        <p:spPr>
          <a:xfrm>
            <a:off x="3723495" y="472821"/>
            <a:ext cx="725424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/>
              <a:t>Кочубей Даниил Сергеевич КТбо1- 8</a:t>
            </a:r>
          </a:p>
          <a:p>
            <a:r>
              <a:rPr lang="ru-RU" sz="2600" dirty="0"/>
              <a:t>Нестеренко Пётр </a:t>
            </a:r>
            <a:r>
              <a:rPr lang="ru-RU" sz="2600" dirty="0" err="1"/>
              <a:t>Алекксеевич</a:t>
            </a:r>
            <a:r>
              <a:rPr lang="ru-RU" sz="2600" dirty="0"/>
              <a:t> КТбо1- 8 </a:t>
            </a:r>
          </a:p>
          <a:p>
            <a:r>
              <a:rPr lang="ru-RU" sz="2600" dirty="0" err="1"/>
              <a:t>Жалнин</a:t>
            </a:r>
            <a:r>
              <a:rPr lang="ru-RU" sz="2600" dirty="0"/>
              <a:t> Дмитрий Игоревич КТбо1- 8 </a:t>
            </a:r>
          </a:p>
          <a:p>
            <a:r>
              <a:rPr lang="ru-RU" sz="2600" dirty="0"/>
              <a:t>Пучкова Анастасия Денисовна КТбо1-8</a:t>
            </a:r>
          </a:p>
          <a:p>
            <a:r>
              <a:rPr lang="ru-RU" sz="2600" dirty="0"/>
              <a:t>Городилов Никита Сергеевич КТбо1-10</a:t>
            </a:r>
          </a:p>
          <a:p>
            <a:r>
              <a:rPr lang="ru-RU" sz="2600" i="0" dirty="0">
                <a:solidFill>
                  <a:srgbClr val="000000"/>
                </a:solidFill>
                <a:effectLst/>
              </a:rPr>
              <a:t>Калитин Алексей Вячеславович КТбо2-6</a:t>
            </a:r>
          </a:p>
          <a:p>
            <a:r>
              <a:rPr lang="ru-RU" sz="2600" i="0" dirty="0">
                <a:solidFill>
                  <a:srgbClr val="000000"/>
                </a:solidFill>
                <a:effectLst/>
              </a:rPr>
              <a:t>Москаленко Андрей Сергеевич КТбо2-6</a:t>
            </a:r>
          </a:p>
          <a:p>
            <a:r>
              <a:rPr lang="ru-RU" sz="2600" i="0" dirty="0" err="1">
                <a:solidFill>
                  <a:srgbClr val="000000"/>
                </a:solidFill>
                <a:effectLst/>
              </a:rPr>
              <a:t>Неприн</a:t>
            </a:r>
            <a:r>
              <a:rPr lang="ru-RU" sz="2600" i="0" dirty="0">
                <a:solidFill>
                  <a:srgbClr val="000000"/>
                </a:solidFill>
                <a:effectLst/>
              </a:rPr>
              <a:t> Михаил Андреевич КТбо2-1</a:t>
            </a:r>
          </a:p>
          <a:p>
            <a:endParaRPr lang="ru-RU" sz="2600" dirty="0"/>
          </a:p>
        </p:txBody>
      </p:sp>
      <p:pic>
        <p:nvPicPr>
          <p:cNvPr id="22" name="Рисунок 21" descr="Бейдж сотрудника со сплошной заливкой">
            <a:extLst>
              <a:ext uri="{FF2B5EF4-FFF2-40B4-BE49-F238E27FC236}">
                <a16:creationId xmlns:a16="http://schemas.microsoft.com/office/drawing/2014/main" id="{86C11E7F-CF67-4705-BD5A-C03AAC00B3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5930" y="677965"/>
            <a:ext cx="1932875" cy="19328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C5E528C-A12D-4446-9DC8-2BDEB48E0F1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8" t="6383" r="19360" b="5623"/>
          <a:stretch/>
        </p:blipFill>
        <p:spPr>
          <a:xfrm rot="16200000">
            <a:off x="935931" y="4188601"/>
            <a:ext cx="1700784" cy="170078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40212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3DB522D-CEF3-4458-9639-3AEBA45CBA0A}"/>
              </a:ext>
            </a:extLst>
          </p:cNvPr>
          <p:cNvSpPr/>
          <p:nvPr/>
        </p:nvSpPr>
        <p:spPr>
          <a:xfrm>
            <a:off x="6401719" y="1573371"/>
            <a:ext cx="5257799" cy="4351338"/>
          </a:xfrm>
          <a:prstGeom prst="rect">
            <a:avLst/>
          </a:prstGeom>
          <a:pattFill prst="pct20">
            <a:fgClr>
              <a:schemeClr val="bg2">
                <a:lumMod val="50000"/>
              </a:schemeClr>
            </a:fgClr>
            <a:bgClr>
              <a:srgbClr val="FFDE7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72" y="-206425"/>
            <a:ext cx="6712486" cy="1857548"/>
          </a:xfrm>
        </p:spPr>
        <p:txBody>
          <a:bodyPr>
            <a:normAutofit/>
          </a:bodyPr>
          <a:lstStyle/>
          <a:p>
            <a:r>
              <a:rPr lang="ru-RU" sz="3500" dirty="0"/>
              <a:t>ТЕХНИЧЕСКОЕ ЗАДАНИЕ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82" y="1573371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Спроектировать мобильного робота и разрабатывать информационно-управляющую систему:</a:t>
            </a:r>
          </a:p>
          <a:p>
            <a:r>
              <a:rPr lang="ru-RU" dirty="0"/>
              <a:t>алгоритмы управления и программное обеспечение для шагающего робота</a:t>
            </a:r>
          </a:p>
          <a:p>
            <a:r>
              <a:rPr lang="ru-RU" dirty="0"/>
              <a:t>Использовать высокоуровневые объектно-ориентированный языки программирования C+,C#</a:t>
            </a:r>
          </a:p>
          <a:p>
            <a:pPr marL="0" indent="0">
              <a:buNone/>
            </a:pPr>
            <a:r>
              <a:rPr lang="ru-RU" dirty="0"/>
              <a:t>Результат выполнения проекта: демонстрационный прототип шагающего робота.</a:t>
            </a:r>
          </a:p>
        </p:txBody>
      </p:sp>
      <p:pic>
        <p:nvPicPr>
          <p:cNvPr id="9" name="Рисунок 8" descr="Удобный робот">
            <a:extLst>
              <a:ext uri="{FF2B5EF4-FFF2-40B4-BE49-F238E27FC236}">
                <a16:creationId xmlns:a16="http://schemas.microsoft.com/office/drawing/2014/main" id="{A0F481E2-0B90-44C4-B3BA-52E7343E8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1719" y="1120141"/>
            <a:ext cx="5257798" cy="525779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Build n Learn</a:t>
            </a:r>
            <a:endParaRPr lang="ru-RU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Рисунок 6" descr="Буфер обмена со сплошной заливкой">
            <a:extLst>
              <a:ext uri="{FF2B5EF4-FFF2-40B4-BE49-F238E27FC236}">
                <a16:creationId xmlns:a16="http://schemas.microsoft.com/office/drawing/2014/main" id="{F5CFD5CC-2BEE-4F0E-B31F-61A2DF146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608" y="421227"/>
            <a:ext cx="51206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40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453" y="357545"/>
            <a:ext cx="2517092" cy="761161"/>
          </a:xfrm>
        </p:spPr>
        <p:txBody>
          <a:bodyPr>
            <a:normAutofit/>
          </a:bodyPr>
          <a:lstStyle/>
          <a:p>
            <a:r>
              <a:rPr lang="ru-RU" sz="3500" dirty="0"/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006" y="1376855"/>
            <a:ext cx="5412827" cy="3909848"/>
          </a:xfrm>
        </p:spPr>
        <p:txBody>
          <a:bodyPr>
            <a:normAutofit fontScale="85000" lnSpcReduction="20000"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dirty="0">
                <a:solidFill>
                  <a:schemeClr val="dk1"/>
                </a:solidFill>
                <a:cs typeface="Calibri"/>
                <a:sym typeface="Calibri"/>
              </a:rPr>
              <a:t>Наш проект позволяет повысить эффективность работы персонала, снизить трудозатраты. Особенную актуальность проект приобрел после введения режима самоизоляции, так как с его использованием появляется возможность свести контакт с людьми на ноль. Потенциальная сфера применения - кафе, рестораны, торговые центры. Универсальность продукта проекта позволит расширить круг потенциальных клиентов до медицинских и государственных учреждений.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Build n Learn</a:t>
            </a:r>
            <a:endParaRPr lang="ru-RU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Рисунок 6" descr="Справка со сплошной заливкой">
            <a:extLst>
              <a:ext uri="{FF2B5EF4-FFF2-40B4-BE49-F238E27FC236}">
                <a16:creationId xmlns:a16="http://schemas.microsoft.com/office/drawing/2014/main" id="{D0184B0B-BA85-452B-A7CF-E84581C35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1006" y="262403"/>
            <a:ext cx="951447" cy="951447"/>
          </a:xfrm>
          <a:prstGeom prst="rect">
            <a:avLst/>
          </a:prstGeom>
        </p:spPr>
      </p:pic>
      <p:pic>
        <p:nvPicPr>
          <p:cNvPr id="2050" name="Picture 2" descr="Гостиницы, кафе и салоны красоты получат субсидии на маски и термометры —  Российская газета">
            <a:extLst>
              <a:ext uri="{FF2B5EF4-FFF2-40B4-BE49-F238E27FC236}">
                <a16:creationId xmlns:a16="http://schemas.microsoft.com/office/drawing/2014/main" id="{C12C7B13-B67F-4749-B1AF-4156DF0D7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r="12778"/>
          <a:stretch/>
        </p:blipFill>
        <p:spPr bwMode="auto">
          <a:xfrm>
            <a:off x="1" y="0"/>
            <a:ext cx="6096000" cy="622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4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spberry Pi 4 Model B (4GB) / Купить в Москве и СПБ с доставкой по России  / Амперка">
            <a:extLst>
              <a:ext uri="{FF2B5EF4-FFF2-40B4-BE49-F238E27FC236}">
                <a16:creationId xmlns:a16="http://schemas.microsoft.com/office/drawing/2014/main" id="{B7F0D11F-351D-4057-91D7-E2F7F0DE2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  <a14:imgEffect>
                      <a14:saturation sat="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6" t="290" r="4487" b="848"/>
          <a:stretch/>
        </p:blipFill>
        <p:spPr bwMode="auto">
          <a:xfrm>
            <a:off x="0" y="0"/>
            <a:ext cx="6095999" cy="622935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534" y="251008"/>
            <a:ext cx="4648302" cy="1587172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34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  <a:sym typeface="Calibri"/>
              </a:rPr>
              <a:t>ПРЕДЛАГАЕМАЯ ТЕХНОЛОГИЯ РЕШЕНИЯ ПРОБЛЕМЫ</a:t>
            </a:r>
            <a:endParaRPr lang="ru-RU" sz="3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534" y="2196785"/>
            <a:ext cx="4837489" cy="3673959"/>
          </a:xfrm>
        </p:spPr>
        <p:txBody>
          <a:bodyPr>
            <a:normAutofit fontScale="92500"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Проект будет реализован с использованием 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микрокомпьютеров,</a:t>
            </a:r>
            <a:r>
              <a:rPr lang="ru-RU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в частности 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raspberry pi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 4</a:t>
            </a:r>
            <a:r>
              <a:rPr lang="ru-RU" sz="2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, обеспечивающих достаточно ресурсов для разработки при низкой потребляемой мощности и удовлетворительном быстродействии для поставленной задачи.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Build n Learn</a:t>
            </a:r>
            <a:endParaRPr lang="ru-RU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58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Трансформер WALL-E от Disney-Pixar, купить Роботы-игрушки на пульте  управления в СПб недорого, цены, отзывы, обзоры, инструкции -  интернет-магазин NanoJam.ru">
            <a:extLst>
              <a:ext uri="{FF2B5EF4-FFF2-40B4-BE49-F238E27FC236}">
                <a16:creationId xmlns:a16="http://schemas.microsoft.com/office/drawing/2014/main" id="{9E075557-23EF-4FFB-8756-93AE25548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5" r="9090" b="10793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880110"/>
            <a:ext cx="3590137" cy="15183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dirty="0">
                <a:solidFill>
                  <a:srgbClr val="FFEBAB"/>
                </a:solidFill>
              </a:rPr>
              <a:t>ПРОДУКТ ПРОЕКТА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86" y="2675625"/>
            <a:ext cx="3711635" cy="32389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500" dirty="0" err="1">
                <a:solidFill>
                  <a:srgbClr val="FFEBAB"/>
                </a:solidFill>
              </a:rPr>
              <a:t>Результат</a:t>
            </a:r>
            <a:r>
              <a:rPr lang="en-US" sz="2500" dirty="0">
                <a:solidFill>
                  <a:srgbClr val="FFEBAB"/>
                </a:solidFill>
              </a:rPr>
              <a:t> </a:t>
            </a:r>
            <a:r>
              <a:rPr lang="en-US" sz="2500" dirty="0" err="1">
                <a:solidFill>
                  <a:srgbClr val="FFEBAB"/>
                </a:solidFill>
              </a:rPr>
              <a:t>выполнения</a:t>
            </a:r>
            <a:r>
              <a:rPr lang="en-US" sz="2500" dirty="0">
                <a:solidFill>
                  <a:srgbClr val="FFEBAB"/>
                </a:solidFill>
              </a:rPr>
              <a:t> </a:t>
            </a:r>
            <a:r>
              <a:rPr lang="en-US" sz="2500" dirty="0" err="1">
                <a:solidFill>
                  <a:srgbClr val="FFEBAB"/>
                </a:solidFill>
              </a:rPr>
              <a:t>проекта</a:t>
            </a:r>
            <a:r>
              <a:rPr lang="en-US" sz="2500" dirty="0">
                <a:solidFill>
                  <a:srgbClr val="FFEBAB"/>
                </a:solidFill>
              </a:rPr>
              <a:t>: </a:t>
            </a:r>
            <a:r>
              <a:rPr lang="en-US" sz="2500" dirty="0" err="1">
                <a:solidFill>
                  <a:srgbClr val="FFEBAB"/>
                </a:solidFill>
              </a:rPr>
              <a:t>демонстрационный</a:t>
            </a:r>
            <a:r>
              <a:rPr lang="en-US" sz="2500" dirty="0">
                <a:solidFill>
                  <a:srgbClr val="FFEBAB"/>
                </a:solidFill>
              </a:rPr>
              <a:t> </a:t>
            </a:r>
            <a:r>
              <a:rPr lang="en-US" sz="2500" dirty="0" err="1">
                <a:solidFill>
                  <a:srgbClr val="FFEBAB"/>
                </a:solidFill>
              </a:rPr>
              <a:t>прототип</a:t>
            </a:r>
            <a:r>
              <a:rPr lang="en-US" sz="2500" dirty="0">
                <a:solidFill>
                  <a:srgbClr val="FFEBAB"/>
                </a:solidFill>
              </a:rPr>
              <a:t> </a:t>
            </a:r>
            <a:r>
              <a:rPr lang="en-US" sz="2500" dirty="0" err="1">
                <a:solidFill>
                  <a:srgbClr val="FFEBAB"/>
                </a:solidFill>
              </a:rPr>
              <a:t>робота</a:t>
            </a:r>
            <a:r>
              <a:rPr lang="ru-RU" sz="2500" dirty="0">
                <a:solidFill>
                  <a:srgbClr val="FFEBAB"/>
                </a:solidFill>
              </a:rPr>
              <a:t>-официанта</a:t>
            </a:r>
            <a:r>
              <a:rPr lang="en-US" sz="2500" dirty="0">
                <a:solidFill>
                  <a:srgbClr val="FFEBAB"/>
                </a:solidFill>
              </a:rPr>
              <a:t>.</a:t>
            </a:r>
            <a:r>
              <a:rPr lang="ru-RU" sz="2500" dirty="0">
                <a:solidFill>
                  <a:srgbClr val="FFEBAB"/>
                </a:solidFill>
              </a:rPr>
              <a:t> За основу дизайна взят главный герой</a:t>
            </a:r>
            <a:r>
              <a:rPr lang="en-US" sz="2500" dirty="0">
                <a:solidFill>
                  <a:srgbClr val="FFEBAB"/>
                </a:solidFill>
              </a:rPr>
              <a:t> </a:t>
            </a:r>
            <a:r>
              <a:rPr lang="ru-RU" sz="2500" dirty="0">
                <a:solidFill>
                  <a:srgbClr val="FFEBAB"/>
                </a:solidFill>
              </a:rPr>
              <a:t>анимационного фильма «</a:t>
            </a:r>
            <a:r>
              <a:rPr lang="en-US" sz="2500" dirty="0">
                <a:solidFill>
                  <a:srgbClr val="FFEBAB"/>
                </a:solidFill>
              </a:rPr>
              <a:t>WALL-E</a:t>
            </a:r>
            <a:r>
              <a:rPr lang="ru-RU" sz="2500" dirty="0">
                <a:solidFill>
                  <a:srgbClr val="FFEBAB"/>
                </a:solidFill>
              </a:rPr>
              <a:t>».</a:t>
            </a:r>
            <a:endParaRPr lang="en-US" sz="2500" dirty="0">
              <a:solidFill>
                <a:srgbClr val="FFEBAB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333302"/>
            <a:ext cx="12192000" cy="524698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Build n Learn</a:t>
            </a:r>
            <a:endParaRPr lang="ru-RU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DED4AA-2E28-4ABF-8836-0F5DD50041A5}"/>
              </a:ext>
            </a:extLst>
          </p:cNvPr>
          <p:cNvSpPr/>
          <p:nvPr/>
        </p:nvSpPr>
        <p:spPr>
          <a:xfrm>
            <a:off x="189186" y="672662"/>
            <a:ext cx="897885" cy="331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0F38147-9E04-4D71-9211-1F8B773C138C}"/>
              </a:ext>
            </a:extLst>
          </p:cNvPr>
          <p:cNvSpPr/>
          <p:nvPr/>
        </p:nvSpPr>
        <p:spPr>
          <a:xfrm>
            <a:off x="341586" y="2296194"/>
            <a:ext cx="3467652" cy="3977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148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A55A9C1-CDF9-429F-BBEA-0E98C80B7E63}"/>
              </a:ext>
            </a:extLst>
          </p:cNvPr>
          <p:cNvSpPr/>
          <p:nvPr/>
        </p:nvSpPr>
        <p:spPr>
          <a:xfrm>
            <a:off x="7294179" y="1156138"/>
            <a:ext cx="4719145" cy="4162096"/>
          </a:xfrm>
          <a:prstGeom prst="rect">
            <a:avLst/>
          </a:prstGeom>
          <a:solidFill>
            <a:schemeClr val="accent3">
              <a:lumMod val="20000"/>
              <a:lumOff val="8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 descr="Изображение выглядит как текст, внутренний, рабочий стол, загроможденный&#10;&#10;Автоматически созданное описание">
            <a:extLst>
              <a:ext uri="{FF2B5EF4-FFF2-40B4-BE49-F238E27FC236}">
                <a16:creationId xmlns:a16="http://schemas.microsoft.com/office/drawing/2014/main" id="{48043C69-862B-4124-B755-8C9613BE8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6" t="16139" b="19630"/>
          <a:stretch/>
        </p:blipFill>
        <p:spPr>
          <a:xfrm>
            <a:off x="0" y="0"/>
            <a:ext cx="12179257" cy="635186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8965" y="488403"/>
            <a:ext cx="6894786" cy="914400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3500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  <a:sym typeface="Calibri"/>
              </a:rPr>
              <a:t>ВЫПОЛНЕННЫЕ ЭТАПЫ ПРОЕКТА</a:t>
            </a:r>
            <a:endParaRPr lang="ru-RU" sz="3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494" y="1908942"/>
            <a:ext cx="8843012" cy="3384856"/>
          </a:xfrm>
          <a:solidFill>
            <a:schemeClr val="accent3">
              <a:lumMod val="20000"/>
              <a:lumOff val="80000"/>
              <a:alpha val="28000"/>
            </a:schemeClr>
          </a:solidFill>
        </p:spPr>
        <p:txBody>
          <a:bodyPr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В данный момент в роботе реализованы следующие системы: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Ультразвуковой датчик расстояния HC-SR04 для определения расстояния до препятствий.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spcBef>
                <a:spcPts val="0"/>
              </a:spcBef>
            </a:pPr>
            <a:r>
              <a:rPr lang="ru-RU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Web</a:t>
            </a: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-камера </a:t>
            </a:r>
            <a:r>
              <a:rPr lang="ru-RU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Logitech</a:t>
            </a: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 C270 для организации стрима и распознавания объектов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-apple-system"/>
            </a:endParaRPr>
          </a:p>
          <a:p>
            <a:pPr>
              <a:spcBef>
                <a:spcPts val="0"/>
              </a:spcBef>
            </a:pP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Сервоприводы для поворота рук, головы и глаз.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-apple-system"/>
              </a:rPr>
              <a:t>Драйверы двигателей для ходовой.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Presented by Build n Learn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" name="Рисунок 4" descr="Полотно пилы со сплошной заливкой">
            <a:extLst>
              <a:ext uri="{FF2B5EF4-FFF2-40B4-BE49-F238E27FC236}">
                <a16:creationId xmlns:a16="http://schemas.microsoft.com/office/drawing/2014/main" id="{4322E1C1-9729-48D1-8C36-9212050BB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4565" y="4972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7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534" y="251008"/>
            <a:ext cx="4648302" cy="1587172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ru-RU" sz="3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1" y="1619682"/>
            <a:ext cx="4145279" cy="2989975"/>
          </a:xfrm>
        </p:spPr>
        <p:txBody>
          <a:bodyPr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Питание робота осуществляется с помощью трёх аккумуляторов формата 18650 подключенных с помощью платы балансировки и защиты.</a:t>
            </a:r>
            <a:endParaRPr lang="ru-RU" sz="2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5CF452D-F466-4F8A-A276-6C5821926B60}"/>
              </a:ext>
            </a:extLst>
          </p:cNvPr>
          <p:cNvSpPr/>
          <p:nvPr/>
        </p:nvSpPr>
        <p:spPr>
          <a:xfrm>
            <a:off x="0" y="6229350"/>
            <a:ext cx="12192000" cy="628650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Presented by Build n Learn</a:t>
            </a:r>
            <a:endParaRPr lang="ru-RU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4B2E76-36E5-45E4-87FA-BF2C98BED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0" t="9091" r="3759" b="8333"/>
          <a:stretch/>
        </p:blipFill>
        <p:spPr>
          <a:xfrm>
            <a:off x="0" y="0"/>
            <a:ext cx="7788166" cy="6229350"/>
          </a:xfrm>
          <a:prstGeom prst="rect">
            <a:avLst/>
          </a:prstGeom>
          <a:solidFill>
            <a:srgbClr val="262626"/>
          </a:solidFill>
        </p:spPr>
      </p:pic>
    </p:spTree>
    <p:extLst>
      <p:ext uri="{BB962C8B-B14F-4D97-AF65-F5344CB8AC3E}">
        <p14:creationId xmlns:p14="http://schemas.microsoft.com/office/powerpoint/2010/main" val="28934274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455</Words>
  <Application>Microsoft Office PowerPoint</Application>
  <PresentationFormat>Широкоэкранный</PresentationFormat>
  <Paragraphs>68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Avenir Next LT Pro</vt:lpstr>
      <vt:lpstr>Calibri</vt:lpstr>
      <vt:lpstr>Тема Office</vt:lpstr>
      <vt:lpstr>BUILD N LEARN</vt:lpstr>
      <vt:lpstr>СОДЕРЖАНИЕ</vt:lpstr>
      <vt:lpstr>КОМАНДА ПРОЕКТА</vt:lpstr>
      <vt:lpstr>ТЕХНИЧЕСКОЕ ЗАДАНИЕ</vt:lpstr>
      <vt:lpstr>ПРОБЛЕМА</vt:lpstr>
      <vt:lpstr>ПРЕДЛАГАЕМАЯ ТЕХНОЛОГИЯ РЕШЕНИЯ ПРОБЛЕМЫ</vt:lpstr>
      <vt:lpstr>ПРОДУКТ ПРОЕКТА</vt:lpstr>
      <vt:lpstr>ВЫПОЛНЕННЫЕ ЭТАПЫ ПРОЕКТА</vt:lpstr>
      <vt:lpstr>Презентация PowerPoint</vt:lpstr>
      <vt:lpstr>Презентация PowerPoint</vt:lpstr>
      <vt:lpstr>ОЦЕНКА РЫНКА</vt:lpstr>
      <vt:lpstr>ПЛАН КОММЕРЦИАЛИЗАЦИИ</vt:lpstr>
      <vt:lpstr>АСПЕКТЫ КОММЕРЦИАЛИЗАЦИИ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N LEARN</dc:title>
  <dc:creator>Пучкова Анастасия Денисовна</dc:creator>
  <cp:lastModifiedBy>Пучкова Анастасия Денисовна</cp:lastModifiedBy>
  <cp:revision>14</cp:revision>
  <dcterms:created xsi:type="dcterms:W3CDTF">2020-12-31T01:45:42Z</dcterms:created>
  <dcterms:modified xsi:type="dcterms:W3CDTF">2021-02-28T19:07:42Z</dcterms:modified>
</cp:coreProperties>
</file>